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4628" autoAdjust="0"/>
  </p:normalViewPr>
  <p:slideViewPr>
    <p:cSldViewPr>
      <p:cViewPr>
        <p:scale>
          <a:sx n="100" d="100"/>
          <a:sy n="100" d="100"/>
        </p:scale>
        <p:origin x="-5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/slmadvf/sadm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B55CDA-276F-4D07-AFD6-BB014A6E9E2A}" type="datetimeFigureOut">
              <a:rPr lang="nl-NL"/>
              <a:pPr>
                <a:defRPr/>
              </a:pPr>
              <a:t>24-10-2014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519666-C461-4CF4-AE3A-93172CC07F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NL"/>
              <a:t>/slmadvf/sadm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982724-367E-47DD-92B1-2FAD6E261A78}" type="datetimeFigureOut">
              <a:rPr lang="nl-NL"/>
              <a:pPr>
                <a:defRPr/>
              </a:pPr>
              <a:t>24-10-2014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A67FD6-57C0-4448-9C0A-1D66D57A6E0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6387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>
                <a:cs typeface="Arial" charset="0"/>
              </a:rPr>
              <a:t>/slmadvf/sadm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EBCF2-7788-44F1-8BE3-98CB439C472D}" type="datetime1">
              <a:rPr lang="nl-NL"/>
              <a:pPr>
                <a:defRPr/>
              </a:pPr>
              <a:t>24-10-2014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8BD42-7C31-457B-99A7-B81C4EBF8A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3ABCB-A64F-4E7A-9F5D-816E584635F0}" type="datetime1">
              <a:rPr lang="nl-NL"/>
              <a:pPr>
                <a:defRPr/>
              </a:pPr>
              <a:t>24-10-2014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E13B-F0B2-4490-B814-0392400083F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4EEBE-5FEF-4DE4-A8E3-B04BA6B684F0}" type="datetime1">
              <a:rPr lang="nl-NL"/>
              <a:pPr>
                <a:defRPr/>
              </a:pPr>
              <a:t>24-10-2014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454F2-BD22-4A23-B6A1-83AFCD62919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27A91-5A15-4FF3-A2F2-E8775C5A6A2A}" type="datetime1">
              <a:rPr lang="nl-NL"/>
              <a:pPr>
                <a:defRPr/>
              </a:pPr>
              <a:t>24-10-2014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23A52-DD1D-4BFB-9FA6-41403AAACAF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539E-D63F-4A7E-9F93-8D421CDEBB33}" type="datetime1">
              <a:rPr lang="nl-NL"/>
              <a:pPr>
                <a:defRPr/>
              </a:pPr>
              <a:t>24-10-2014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4941B-5E12-444A-9698-4BA3FE84D61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B1F4E-34AC-4B32-ADBB-A9432ED86871}" type="datetime1">
              <a:rPr lang="nl-NL"/>
              <a:pPr>
                <a:defRPr/>
              </a:pPr>
              <a:t>24-10-2014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55019-B038-403F-99A1-4EDE1F0057F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AA151-01E3-4D24-9123-A6FF2D69F809}" type="datetime1">
              <a:rPr lang="nl-NL"/>
              <a:pPr>
                <a:defRPr/>
              </a:pPr>
              <a:t>24-10-2014</a:t>
            </a:fld>
            <a:endParaRPr 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E3E5E-68A2-4007-B4BB-734FAA7C8BA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659AD-F90F-4BC3-BABB-02B2BEECFF2D}" type="datetime1">
              <a:rPr lang="nl-NL"/>
              <a:pPr>
                <a:defRPr/>
              </a:pPr>
              <a:t>24-10-2014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B10F-70AE-4F4C-856E-688B38E446B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5BA68-AA4C-451C-B3FB-079B69190790}" type="datetime1">
              <a:rPr lang="nl-NL"/>
              <a:pPr>
                <a:defRPr/>
              </a:pPr>
              <a:t>24-10-2014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7430B-F5D9-477F-9D91-96114D98B72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7A3E9-8D62-4A4A-BDCE-2FD0AD047536}" type="datetime1">
              <a:rPr lang="nl-NL"/>
              <a:pPr>
                <a:defRPr/>
              </a:pPr>
              <a:t>24-10-2014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CFF5-8C4C-4B2B-ABB2-925D0320FA9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23D95-1FC9-4DE5-A63E-2F6F460B91E9}" type="datetime1">
              <a:rPr lang="nl-NL"/>
              <a:pPr>
                <a:defRPr/>
              </a:pPr>
              <a:t>24-10-2014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13171-140A-4D84-AB1E-49D2FFFEF98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;lasmg;asdlmg</a:t>
            </a:r>
            <a:endParaRPr lang="nl-N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126FC9-154A-417F-8F90-1A3B34841338}" type="datetime1">
              <a:rPr lang="nl-NL"/>
              <a:pPr>
                <a:defRPr/>
              </a:pPr>
              <a:t>24-10-2014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D0DE79-199B-4B5A-AB7C-7F21B5DF26B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620713"/>
            <a:ext cx="7772400" cy="5329237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/>
          <a:p>
            <a:pPr eaLnBrk="1" hangingPunct="1"/>
            <a:r>
              <a:rPr lang="nl-NL" i="1" smtClean="0"/>
              <a:t>Voetbalvereniging R.W.B.</a:t>
            </a:r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/>
            </a:r>
            <a:br>
              <a:rPr lang="nl-NL" smtClean="0"/>
            </a:br>
            <a:endParaRPr lang="nl-NL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dirty="0" smtClean="0">
                <a:solidFill>
                  <a:srgbClr val="FFFF00"/>
                </a:solidFill>
              </a:rPr>
              <a:t>Beleidsplan 2014-2018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nl-NL" altLang="nl-NL" sz="3600" b="1" smtClean="0"/>
          </a:p>
          <a:p>
            <a:pPr algn="ctr" eaLnBrk="1" hangingPunct="1">
              <a:buFont typeface="Arial" charset="0"/>
              <a:buNone/>
            </a:pPr>
            <a:r>
              <a:rPr lang="nl-NL" altLang="nl-NL" sz="3600" b="1" smtClean="0"/>
              <a:t>Personeelsbeleid</a:t>
            </a:r>
          </a:p>
          <a:p>
            <a:pPr eaLnBrk="1" hangingPunct="1">
              <a:buFont typeface="Wingdings" pitchFamily="2" charset="2"/>
              <a:buChar char="Ø"/>
            </a:pPr>
            <a:endParaRPr lang="nl-NL" altLang="nl-NL" smtClean="0"/>
          </a:p>
          <a:p>
            <a:pPr eaLnBrk="1" hangingPunct="1">
              <a:buFont typeface="Wingdings" pitchFamily="2" charset="2"/>
              <a:buChar char="Ø"/>
            </a:pPr>
            <a:r>
              <a:rPr lang="nl-NL" altLang="nl-NL" smtClean="0"/>
              <a:t>Goed werkklimaat creëren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nl-NL" altLang="nl-NL" smtClean="0"/>
              <a:t>Maken van functieomschrijvingen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nl-NL" altLang="nl-NL" smtClean="0"/>
              <a:t>Functioneringsgesprekken</a:t>
            </a:r>
          </a:p>
          <a:p>
            <a:pPr eaLnBrk="1" hangingPunct="1"/>
            <a:endParaRPr lang="nl-NL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nl-NL" i="1" dirty="0" smtClean="0"/>
              <a:t>Voetbalvereniging </a:t>
            </a:r>
            <a:r>
              <a:rPr lang="nl-NL" i="1" dirty="0" smtClean="0">
                <a:solidFill>
                  <a:srgbClr val="FF0000"/>
                </a:solidFill>
              </a:rPr>
              <a:t>R</a:t>
            </a:r>
            <a:r>
              <a:rPr lang="nl-NL" i="1" dirty="0" smtClean="0"/>
              <a:t>.</a:t>
            </a:r>
            <a:r>
              <a:rPr lang="nl-NL" i="1" dirty="0" smtClean="0">
                <a:solidFill>
                  <a:schemeClr val="bg1"/>
                </a:solidFill>
              </a:rPr>
              <a:t>W</a:t>
            </a:r>
            <a:r>
              <a:rPr lang="nl-NL" i="1" dirty="0" smtClean="0"/>
              <a:t>.</a:t>
            </a:r>
            <a:r>
              <a:rPr lang="nl-NL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nl-NL" i="1" dirty="0" smtClean="0"/>
              <a:t>.</a:t>
            </a:r>
            <a:endParaRPr lang="nl-NL" i="1" dirty="0"/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0513" y="404813"/>
            <a:ext cx="6937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8" y="379413"/>
            <a:ext cx="6397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nl-NL" altLang="nl-NL" sz="3600" b="1" smtClean="0"/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nl-NL" altLang="nl-NL" sz="3600" b="1" smtClean="0"/>
              <a:t>Financieel gezonde club blijven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nl-NL" altLang="nl-NL" smtClean="0"/>
              <a:t>Door meer activiteiten hogere opbrengst kantine.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nl-NL" altLang="nl-NL" smtClean="0"/>
              <a:t>Uitbreiden sponsoring.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nl-NL" altLang="nl-NL" smtClean="0"/>
              <a:t>Subsidiemogelijkheden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nl-NL" altLang="nl-NL" smtClean="0"/>
              <a:t>Verkoop kleding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nl-NL" altLang="nl-NL" smtClean="0"/>
              <a:t>Goede relatie onderhouden met medegebruikers van het Sportpark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nl-NL" altLang="nl-NL" smtClean="0"/>
          </a:p>
          <a:p>
            <a:pPr eaLnBrk="1" hangingPunct="1">
              <a:buFont typeface="Arial" charset="0"/>
              <a:buNone/>
            </a:pPr>
            <a:endParaRPr lang="nl-NL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nl-NL" i="1" dirty="0" smtClean="0"/>
              <a:t>Voetbalvereniging </a:t>
            </a:r>
            <a:r>
              <a:rPr lang="nl-NL" i="1" dirty="0" smtClean="0">
                <a:solidFill>
                  <a:srgbClr val="FF0000"/>
                </a:solidFill>
              </a:rPr>
              <a:t>R</a:t>
            </a:r>
            <a:r>
              <a:rPr lang="nl-NL" i="1" dirty="0" smtClean="0"/>
              <a:t>.</a:t>
            </a:r>
            <a:r>
              <a:rPr lang="nl-NL" i="1" dirty="0" smtClean="0">
                <a:solidFill>
                  <a:schemeClr val="bg1"/>
                </a:solidFill>
              </a:rPr>
              <a:t>W</a:t>
            </a:r>
            <a:r>
              <a:rPr lang="nl-NL" i="1" dirty="0" smtClean="0"/>
              <a:t>.</a:t>
            </a:r>
            <a:r>
              <a:rPr lang="nl-NL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nl-NL" i="1" dirty="0" smtClean="0"/>
              <a:t>.</a:t>
            </a:r>
            <a:endParaRPr lang="nl-NL" i="1" dirty="0"/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0513" y="404813"/>
            <a:ext cx="6937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8" y="379413"/>
            <a:ext cx="6397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sz="3600" b="1" dirty="0" smtClean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sz="3600" b="1" dirty="0" smtClean="0"/>
              <a:t>Uitbreiden </a:t>
            </a:r>
            <a:r>
              <a:rPr lang="nl-NL" sz="3600" b="1" dirty="0"/>
              <a:t>accommodatie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dirty="0"/>
              <a:t>Hoofdveld met (LED) wedstrijdverlichting.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dirty="0"/>
              <a:t>Afsluitbaar maken van de overkapping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nl-NL" i="1" dirty="0" smtClean="0"/>
              <a:t>Voetbalvereniging </a:t>
            </a:r>
            <a:r>
              <a:rPr lang="nl-NL" i="1" dirty="0" smtClean="0">
                <a:solidFill>
                  <a:srgbClr val="FF0000"/>
                </a:solidFill>
              </a:rPr>
              <a:t>R</a:t>
            </a:r>
            <a:r>
              <a:rPr lang="nl-NL" i="1" dirty="0" smtClean="0"/>
              <a:t>.</a:t>
            </a:r>
            <a:r>
              <a:rPr lang="nl-NL" i="1" dirty="0" smtClean="0">
                <a:solidFill>
                  <a:schemeClr val="bg1"/>
                </a:solidFill>
              </a:rPr>
              <a:t>W</a:t>
            </a:r>
            <a:r>
              <a:rPr lang="nl-NL" i="1" dirty="0" smtClean="0"/>
              <a:t>.</a:t>
            </a:r>
            <a:r>
              <a:rPr lang="nl-NL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nl-NL" i="1" dirty="0" smtClean="0"/>
              <a:t>.</a:t>
            </a:r>
            <a:endParaRPr lang="nl-NL" i="1" dirty="0"/>
          </a:p>
        </p:txBody>
      </p:sp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0513" y="404813"/>
            <a:ext cx="6937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8" y="379413"/>
            <a:ext cx="6397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nl-NL" altLang="nl-NL" sz="3600" b="1" smtClean="0"/>
          </a:p>
          <a:p>
            <a:pPr algn="ctr" eaLnBrk="1" hangingPunct="1">
              <a:buFont typeface="Arial" charset="0"/>
              <a:buNone/>
            </a:pPr>
            <a:r>
              <a:rPr lang="nl-NL" altLang="nl-NL" sz="3600" b="1" smtClean="0"/>
              <a:t>Normen en waarden.</a:t>
            </a:r>
          </a:p>
          <a:p>
            <a:pPr algn="ctr" eaLnBrk="1" hangingPunct="1">
              <a:buFont typeface="Arial" charset="0"/>
              <a:buNone/>
            </a:pPr>
            <a:endParaRPr lang="nl-NL" altLang="nl-NL" sz="3600" b="1" smtClean="0"/>
          </a:p>
          <a:p>
            <a:pPr eaLnBrk="1" hangingPunct="1">
              <a:buFont typeface="Wingdings" pitchFamily="2" charset="2"/>
              <a:buChar char="Ø"/>
            </a:pPr>
            <a:r>
              <a:rPr lang="nl-NL" altLang="nl-NL" smtClean="0"/>
              <a:t>Regels opstellen/waar nodig aanpassen.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nl-NL" altLang="nl-NL" smtClean="0"/>
              <a:t>Hanteren van een </a:t>
            </a:r>
            <a:r>
              <a:rPr lang="nl-NL" altLang="nl-NL" b="1" i="1" smtClean="0"/>
              <a:t>open aanspreekcultuur</a:t>
            </a:r>
            <a:r>
              <a:rPr lang="nl-NL" altLang="nl-NL" smtClean="0"/>
              <a:t>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nl-NL" altLang="nl-NL" smtClean="0"/>
              <a:t>Vertrouwenspersonen aanstellen.</a:t>
            </a:r>
          </a:p>
          <a:p>
            <a:pPr eaLnBrk="1" hangingPunct="1"/>
            <a:endParaRPr lang="nl-NL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nl-NL" i="1" dirty="0" smtClean="0"/>
              <a:t>Voetbalvereniging </a:t>
            </a:r>
            <a:r>
              <a:rPr lang="nl-NL" i="1" dirty="0" smtClean="0">
                <a:solidFill>
                  <a:srgbClr val="FF0000"/>
                </a:solidFill>
              </a:rPr>
              <a:t>R</a:t>
            </a:r>
            <a:r>
              <a:rPr lang="nl-NL" i="1" dirty="0" smtClean="0"/>
              <a:t>.</a:t>
            </a:r>
            <a:r>
              <a:rPr lang="nl-NL" i="1" dirty="0" smtClean="0">
                <a:solidFill>
                  <a:schemeClr val="bg1"/>
                </a:solidFill>
              </a:rPr>
              <a:t>W</a:t>
            </a:r>
            <a:r>
              <a:rPr lang="nl-NL" i="1" dirty="0" smtClean="0"/>
              <a:t>.</a:t>
            </a:r>
            <a:r>
              <a:rPr lang="nl-NL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nl-NL" i="1" dirty="0" smtClean="0"/>
              <a:t>.</a:t>
            </a:r>
            <a:endParaRPr lang="nl-NL" i="1" dirty="0"/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0513" y="404813"/>
            <a:ext cx="6937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8" y="379413"/>
            <a:ext cx="6397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nl-NL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nl-NL" b="1" dirty="0" err="1" smtClean="0"/>
              <a:t>Normen</a:t>
            </a:r>
            <a:r>
              <a:rPr lang="en-US" altLang="nl-NL" b="1" dirty="0" smtClean="0"/>
              <a:t> </a:t>
            </a:r>
            <a:r>
              <a:rPr lang="en-US" altLang="nl-NL" b="1" dirty="0" err="1" smtClean="0"/>
              <a:t>en</a:t>
            </a:r>
            <a:r>
              <a:rPr lang="en-US" altLang="nl-NL" b="1" dirty="0" smtClean="0"/>
              <a:t> </a:t>
            </a:r>
            <a:r>
              <a:rPr lang="en-US" altLang="nl-NL" b="1" dirty="0" err="1" smtClean="0"/>
              <a:t>waarden</a:t>
            </a:r>
            <a:r>
              <a:rPr lang="en-US" altLang="nl-NL" b="1" dirty="0" smtClean="0"/>
              <a:t>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nl-NL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altLang="nl-NL" dirty="0" smtClean="0"/>
              <a:t>Nieuwe pilot als vervolg op project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altLang="nl-NL" dirty="0" smtClean="0"/>
              <a:t>“Naar een veiliger Sportklimaat”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altLang="nl-NL" dirty="0" smtClean="0"/>
              <a:t>door bureau </a:t>
            </a:r>
            <a:r>
              <a:rPr lang="nl-NL" altLang="nl-NL" b="1" dirty="0" smtClean="0">
                <a:solidFill>
                  <a:srgbClr val="FF0000"/>
                </a:solidFill>
              </a:rPr>
              <a:t>HALT</a:t>
            </a:r>
            <a:r>
              <a:rPr lang="nl-NL" altLang="nl-NL" dirty="0" smtClean="0"/>
              <a:t>. (Jan van Erp):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altLang="nl-NL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altLang="nl-NL" b="1" i="1" dirty="0" smtClean="0"/>
              <a:t>“Cultuuroverdracht / Aanspreekcultuur”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altLang="nl-NL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nl-NL" i="1" dirty="0" smtClean="0"/>
              <a:t>Voetbalvereniging </a:t>
            </a:r>
            <a:r>
              <a:rPr lang="nl-NL" i="1" dirty="0" smtClean="0">
                <a:solidFill>
                  <a:srgbClr val="FF0000"/>
                </a:solidFill>
              </a:rPr>
              <a:t>R</a:t>
            </a:r>
            <a:r>
              <a:rPr lang="nl-NL" i="1" dirty="0" smtClean="0"/>
              <a:t>.</a:t>
            </a:r>
            <a:r>
              <a:rPr lang="nl-NL" i="1" dirty="0" smtClean="0">
                <a:solidFill>
                  <a:schemeClr val="bg1"/>
                </a:solidFill>
              </a:rPr>
              <a:t>W</a:t>
            </a:r>
            <a:r>
              <a:rPr lang="nl-NL" i="1" dirty="0" smtClean="0"/>
              <a:t>.</a:t>
            </a:r>
            <a:r>
              <a:rPr lang="nl-NL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nl-NL" i="1" dirty="0" smtClean="0"/>
              <a:t>.</a:t>
            </a:r>
            <a:endParaRPr lang="nl-NL" i="1" dirty="0"/>
          </a:p>
        </p:txBody>
      </p:sp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0513" y="404813"/>
            <a:ext cx="6937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8" y="379413"/>
            <a:ext cx="6397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nl-NL" altLang="nl-NL" sz="3600" b="1" smtClean="0"/>
          </a:p>
          <a:p>
            <a:pPr algn="ctr" eaLnBrk="1" hangingPunct="1">
              <a:buFont typeface="Arial" charset="0"/>
              <a:buNone/>
            </a:pPr>
            <a:r>
              <a:rPr lang="nl-NL" altLang="nl-NL" sz="3600" b="1" smtClean="0"/>
              <a:t>Organisatie.</a:t>
            </a:r>
          </a:p>
          <a:p>
            <a:pPr algn="ctr" eaLnBrk="1" hangingPunct="1">
              <a:buFont typeface="Arial" charset="0"/>
              <a:buNone/>
            </a:pPr>
            <a:endParaRPr lang="nl-NL" altLang="nl-NL" smtClean="0"/>
          </a:p>
          <a:p>
            <a:pPr eaLnBrk="1" hangingPunct="1">
              <a:buFont typeface="Wingdings" pitchFamily="2" charset="2"/>
              <a:buChar char="Ø"/>
            </a:pPr>
            <a:r>
              <a:rPr lang="nl-NL" altLang="nl-NL" smtClean="0"/>
              <a:t>Toevoeging van een veiligheidscommissie / coördinatoren.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nl-NL" altLang="nl-NL" smtClean="0"/>
              <a:t>De opleiding van trainers verder stimuleren en uitbreiden.</a:t>
            </a:r>
          </a:p>
          <a:p>
            <a:pPr eaLnBrk="1" hangingPunct="1"/>
            <a:endParaRPr lang="nl-NL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nl-NL" i="1" dirty="0" smtClean="0"/>
              <a:t>Voetbalvereniging </a:t>
            </a:r>
            <a:r>
              <a:rPr lang="nl-NL" i="1" dirty="0" smtClean="0">
                <a:solidFill>
                  <a:srgbClr val="FF0000"/>
                </a:solidFill>
              </a:rPr>
              <a:t>R</a:t>
            </a:r>
            <a:r>
              <a:rPr lang="nl-NL" i="1" dirty="0" smtClean="0"/>
              <a:t>.</a:t>
            </a:r>
            <a:r>
              <a:rPr lang="nl-NL" i="1" dirty="0" smtClean="0">
                <a:solidFill>
                  <a:schemeClr val="bg1"/>
                </a:solidFill>
              </a:rPr>
              <a:t>W</a:t>
            </a:r>
            <a:r>
              <a:rPr lang="nl-NL" i="1" dirty="0" smtClean="0"/>
              <a:t>.</a:t>
            </a:r>
            <a:r>
              <a:rPr lang="nl-NL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nl-NL" i="1" dirty="0" smtClean="0"/>
              <a:t>.</a:t>
            </a:r>
            <a:endParaRPr lang="nl-NL" i="1" dirty="0"/>
          </a:p>
        </p:txBody>
      </p:sp>
      <p:pic>
        <p:nvPicPr>
          <p:cNvPr id="3072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0513" y="404813"/>
            <a:ext cx="6937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8" y="379413"/>
            <a:ext cx="6397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i="1" smtClean="0">
                <a:solidFill>
                  <a:srgbClr val="FF0000"/>
                </a:solidFill>
              </a:rPr>
              <a:t>2 </a:t>
            </a:r>
            <a:r>
              <a:rPr lang="en-US" b="1" i="1" dirty="0" smtClean="0">
                <a:solidFill>
                  <a:srgbClr val="FF0000"/>
                </a:solidFill>
              </a:rPr>
              <a:t>FEBRUARI 2018 , 110 JARIG BESTAAN.</a:t>
            </a:r>
            <a:endParaRPr lang="nl-NL" b="1" i="1" dirty="0">
              <a:solidFill>
                <a:srgbClr val="FF0000"/>
              </a:solidFill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989138"/>
            <a:ext cx="50609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nl-NL" i="1" dirty="0" smtClean="0"/>
              <a:t>Voetbalvereniging </a:t>
            </a:r>
            <a:r>
              <a:rPr lang="nl-NL" i="1" dirty="0" smtClean="0">
                <a:solidFill>
                  <a:srgbClr val="FF0000"/>
                </a:solidFill>
              </a:rPr>
              <a:t>R</a:t>
            </a:r>
            <a:r>
              <a:rPr lang="nl-NL" i="1" dirty="0" smtClean="0"/>
              <a:t>.</a:t>
            </a:r>
            <a:r>
              <a:rPr lang="nl-NL" i="1" dirty="0" smtClean="0">
                <a:solidFill>
                  <a:schemeClr val="bg1"/>
                </a:solidFill>
              </a:rPr>
              <a:t>W</a:t>
            </a:r>
            <a:r>
              <a:rPr lang="nl-NL" i="1" dirty="0" smtClean="0"/>
              <a:t>.</a:t>
            </a:r>
            <a:r>
              <a:rPr lang="nl-NL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nl-NL" i="1" dirty="0" smtClean="0"/>
              <a:t>.</a:t>
            </a:r>
            <a:endParaRPr lang="nl-NL" i="1" dirty="0"/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0513" y="404813"/>
            <a:ext cx="6937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688" y="379413"/>
            <a:ext cx="6397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i="1" dirty="0" smtClean="0"/>
              <a:t>Voetbalvereniging </a:t>
            </a:r>
            <a:r>
              <a:rPr lang="nl-NL" i="1" dirty="0" smtClean="0">
                <a:solidFill>
                  <a:srgbClr val="FF0000"/>
                </a:solidFill>
              </a:rPr>
              <a:t>R</a:t>
            </a:r>
            <a:r>
              <a:rPr lang="nl-NL" i="1" dirty="0" smtClean="0"/>
              <a:t>.</a:t>
            </a:r>
            <a:r>
              <a:rPr lang="nl-NL" i="1" dirty="0" smtClean="0">
                <a:solidFill>
                  <a:schemeClr val="bg1"/>
                </a:solidFill>
              </a:rPr>
              <a:t>W</a:t>
            </a:r>
            <a:r>
              <a:rPr lang="nl-NL" i="1" dirty="0" smtClean="0"/>
              <a:t>.</a:t>
            </a:r>
            <a:r>
              <a:rPr lang="nl-NL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nl-NL" i="1" dirty="0" smtClean="0"/>
              <a:t>.</a:t>
            </a:r>
            <a:endParaRPr lang="nl-NL" i="1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altLang="nl-NL" b="1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altLang="nl-NL" b="1" smtClean="0"/>
              <a:t>Huidige personele bezetting.</a:t>
            </a:r>
          </a:p>
          <a:p>
            <a:pPr marL="0" indent="0" eaLnBrk="1" hangingPunct="1">
              <a:buFont typeface="Arial" charset="0"/>
              <a:buNone/>
            </a:pPr>
            <a:endParaRPr lang="nl-NL" smtClean="0"/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755650" y="2997200"/>
            <a:ext cx="424180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nl-NL" sz="2400">
                <a:latin typeface="Calibri" pitchFamily="34" charset="0"/>
              </a:rPr>
              <a:t>700 Leden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nl-NL" sz="2400">
                <a:latin typeface="Calibri" pitchFamily="34" charset="0"/>
              </a:rPr>
              <a:t>8  Seniorenelftallen(H)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nl-NL" sz="2400">
                <a:latin typeface="Calibri" pitchFamily="34" charset="0"/>
              </a:rPr>
              <a:t>2  Seniorenelftallen(D)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nl-NL" sz="2400">
                <a:latin typeface="Calibri" pitchFamily="34" charset="0"/>
              </a:rPr>
              <a:t>7  Juniorenelftallen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nl-NL" sz="2400">
                <a:latin typeface="Calibri" pitchFamily="34" charset="0"/>
              </a:rPr>
              <a:t>14 Pupillenteams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nl-NL" sz="2400">
                <a:latin typeface="Calibri" pitchFamily="34" charset="0"/>
              </a:rPr>
              <a:t>Kanjers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nl-NL" sz="2400">
                <a:latin typeface="Calibri" pitchFamily="34" charset="0"/>
              </a:rPr>
              <a:t>Ca. 150 vrijwilligers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nl-NL" altLang="nl-NL" sz="2400">
              <a:latin typeface="Calibri" pitchFamily="34" charset="0"/>
            </a:endParaRPr>
          </a:p>
        </p:txBody>
      </p:sp>
      <p:sp>
        <p:nvSpPr>
          <p:cNvPr id="17412" name="Rectangle 4"/>
          <p:cNvSpPr txBox="1">
            <a:spLocks noChangeArrowheads="1"/>
          </p:cNvSpPr>
          <p:nvPr/>
        </p:nvSpPr>
        <p:spPr bwMode="auto">
          <a:xfrm>
            <a:off x="5140325" y="2997200"/>
            <a:ext cx="3814763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nl-NL" sz="2400">
                <a:latin typeface="Calibri" pitchFamily="34" charset="0"/>
              </a:rPr>
              <a:t>RWB-1 4</a:t>
            </a:r>
            <a:r>
              <a:rPr lang="nl-NL" altLang="nl-NL" sz="2400" baseline="30000">
                <a:latin typeface="Calibri" pitchFamily="34" charset="0"/>
              </a:rPr>
              <a:t>e</a:t>
            </a:r>
            <a:r>
              <a:rPr lang="nl-NL" altLang="nl-NL" sz="2400">
                <a:latin typeface="Calibri" pitchFamily="34" charset="0"/>
              </a:rPr>
              <a:t> klasse.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nl-NL" sz="2400">
                <a:latin typeface="Calibri" pitchFamily="34" charset="0"/>
              </a:rPr>
              <a:t>RWB-2 Res. 3</a:t>
            </a:r>
            <a:r>
              <a:rPr lang="nl-NL" altLang="nl-NL" sz="2400" baseline="30000">
                <a:latin typeface="Calibri" pitchFamily="34" charset="0"/>
              </a:rPr>
              <a:t>e </a:t>
            </a:r>
            <a:r>
              <a:rPr lang="nl-NL" altLang="nl-NL" sz="2400">
                <a:latin typeface="Calibri" pitchFamily="34" charset="0"/>
              </a:rPr>
              <a:t>klasse.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nl-NL" sz="2400">
                <a:latin typeface="Calibri" pitchFamily="34" charset="0"/>
              </a:rPr>
              <a:t>RWB-A1 1</a:t>
            </a:r>
            <a:r>
              <a:rPr lang="nl-NL" altLang="nl-NL" sz="2400" baseline="30000">
                <a:latin typeface="Calibri" pitchFamily="34" charset="0"/>
              </a:rPr>
              <a:t>e</a:t>
            </a:r>
            <a:r>
              <a:rPr lang="nl-NL" altLang="nl-NL" sz="2400">
                <a:latin typeface="Calibri" pitchFamily="34" charset="0"/>
              </a:rPr>
              <a:t> klasse.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nl-NL" sz="2400">
                <a:latin typeface="Calibri" pitchFamily="34" charset="0"/>
              </a:rPr>
              <a:t>RWB-B1 3</a:t>
            </a:r>
            <a:r>
              <a:rPr lang="nl-NL" altLang="nl-NL" sz="2400" baseline="30000">
                <a:latin typeface="Calibri" pitchFamily="34" charset="0"/>
              </a:rPr>
              <a:t>e </a:t>
            </a:r>
            <a:r>
              <a:rPr lang="nl-NL" altLang="nl-NL" sz="2400">
                <a:latin typeface="Calibri" pitchFamily="34" charset="0"/>
              </a:rPr>
              <a:t>klasse.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nl-NL" sz="2400">
                <a:latin typeface="Calibri" pitchFamily="34" charset="0"/>
              </a:rPr>
              <a:t>RWB-C1 2</a:t>
            </a:r>
            <a:r>
              <a:rPr lang="nl-NL" altLang="nl-NL" sz="2400" baseline="30000">
                <a:latin typeface="Calibri" pitchFamily="34" charset="0"/>
              </a:rPr>
              <a:t>e</a:t>
            </a:r>
            <a:r>
              <a:rPr lang="nl-NL" altLang="nl-NL" sz="2400">
                <a:latin typeface="Calibri" pitchFamily="34" charset="0"/>
              </a:rPr>
              <a:t> klasse.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nl-NL" sz="2400">
                <a:latin typeface="Calibri" pitchFamily="34" charset="0"/>
              </a:rPr>
              <a:t>RWB-D1 1</a:t>
            </a:r>
            <a:r>
              <a:rPr lang="nl-NL" altLang="nl-NL" sz="2400" baseline="30000">
                <a:latin typeface="Calibri" pitchFamily="34" charset="0"/>
              </a:rPr>
              <a:t>e</a:t>
            </a:r>
            <a:r>
              <a:rPr lang="nl-NL" altLang="nl-NL" sz="2400">
                <a:latin typeface="Calibri" pitchFamily="34" charset="0"/>
              </a:rPr>
              <a:t> klasse.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nl-NL" sz="2400">
                <a:latin typeface="Calibri" pitchFamily="34" charset="0"/>
              </a:rPr>
              <a:t>RWB-E1  Hoofdklasse.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nl-NL" altLang="nl-NL" sz="2400">
                <a:latin typeface="Calibri" pitchFamily="34" charset="0"/>
              </a:rPr>
              <a:t>RWB-F1 1</a:t>
            </a:r>
            <a:r>
              <a:rPr lang="nl-NL" altLang="nl-NL" sz="2400" baseline="30000">
                <a:latin typeface="Calibri" pitchFamily="34" charset="0"/>
              </a:rPr>
              <a:t>e</a:t>
            </a:r>
            <a:r>
              <a:rPr lang="nl-NL" altLang="nl-NL" sz="2400">
                <a:latin typeface="Calibri" pitchFamily="34" charset="0"/>
              </a:rPr>
              <a:t> klasse.</a:t>
            </a:r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0513" y="404813"/>
            <a:ext cx="6937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8" y="379413"/>
            <a:ext cx="6397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err="1" smtClean="0"/>
              <a:t>Huidige</a:t>
            </a:r>
            <a:r>
              <a:rPr lang="en-US" b="1" dirty="0" smtClean="0"/>
              <a:t> </a:t>
            </a:r>
            <a:r>
              <a:rPr lang="en-US" b="1" dirty="0" err="1"/>
              <a:t>accommodatie</a:t>
            </a:r>
            <a:r>
              <a:rPr lang="en-US" b="1" dirty="0"/>
              <a:t>.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err="1" smtClean="0"/>
              <a:t>Wedstrijdveld</a:t>
            </a:r>
            <a:r>
              <a:rPr lang="en-US" sz="2800" dirty="0" smtClean="0"/>
              <a:t>.(veld 1)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 err="1" smtClean="0"/>
              <a:t>Kunstgrasveld</a:t>
            </a:r>
            <a:r>
              <a:rPr lang="en-US" sz="2800" dirty="0" smtClean="0"/>
              <a:t> </a:t>
            </a:r>
            <a:r>
              <a:rPr lang="en-US" sz="2800" dirty="0" err="1" smtClean="0"/>
              <a:t>inc.</a:t>
            </a:r>
            <a:r>
              <a:rPr lang="en-US" sz="2800" dirty="0" smtClean="0"/>
              <a:t> </a:t>
            </a:r>
            <a:r>
              <a:rPr lang="en-US" sz="2800" dirty="0" err="1" smtClean="0"/>
              <a:t>verlichting</a:t>
            </a:r>
            <a:r>
              <a:rPr lang="en-US" sz="2800" dirty="0" smtClean="0"/>
              <a:t>.(veld 2)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sz="2800" dirty="0" smtClean="0"/>
              <a:t>Wedstrijd/trainingsveld </a:t>
            </a:r>
            <a:r>
              <a:rPr lang="nl-NL" sz="2800" dirty="0" err="1" smtClean="0"/>
              <a:t>inc.</a:t>
            </a:r>
            <a:r>
              <a:rPr lang="nl-NL" sz="2800" dirty="0" smtClean="0"/>
              <a:t> verlichting.(veld 3)</a:t>
            </a:r>
            <a:endParaRPr lang="nl-NL" sz="28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sz="2800" dirty="0" smtClean="0"/>
              <a:t>Wedstrijdveld </a:t>
            </a:r>
            <a:r>
              <a:rPr lang="nl-NL" sz="2800" dirty="0" err="1" smtClean="0"/>
              <a:t>inc.</a:t>
            </a:r>
            <a:r>
              <a:rPr lang="nl-NL" sz="2800" dirty="0" smtClean="0"/>
              <a:t> verlichting.(veld 4)</a:t>
            </a:r>
            <a:endParaRPr lang="nl-NL" sz="28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sz="2800" dirty="0" smtClean="0"/>
              <a:t>Pupillen trainingsveld (</a:t>
            </a:r>
            <a:r>
              <a:rPr lang="nl-NL" sz="2800" dirty="0" err="1" smtClean="0"/>
              <a:t>WvOC</a:t>
            </a:r>
            <a:r>
              <a:rPr lang="nl-NL" sz="2800" dirty="0" smtClean="0"/>
              <a:t>) </a:t>
            </a:r>
            <a:r>
              <a:rPr lang="nl-NL" sz="2800" dirty="0" err="1" smtClean="0"/>
              <a:t>inc.</a:t>
            </a:r>
            <a:r>
              <a:rPr lang="nl-NL" sz="2800" dirty="0" smtClean="0"/>
              <a:t> verlichting.(veld 5)</a:t>
            </a:r>
            <a:endParaRPr lang="nl-NL" sz="28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nl-NL" i="1" dirty="0" smtClean="0"/>
              <a:t>Voetbalvereniging </a:t>
            </a:r>
            <a:r>
              <a:rPr lang="nl-NL" i="1" dirty="0" smtClean="0">
                <a:solidFill>
                  <a:srgbClr val="FF0000"/>
                </a:solidFill>
              </a:rPr>
              <a:t>R</a:t>
            </a:r>
            <a:r>
              <a:rPr lang="nl-NL" i="1" dirty="0" smtClean="0"/>
              <a:t>.</a:t>
            </a:r>
            <a:r>
              <a:rPr lang="nl-NL" i="1" dirty="0" smtClean="0">
                <a:solidFill>
                  <a:schemeClr val="bg1"/>
                </a:solidFill>
              </a:rPr>
              <a:t>W</a:t>
            </a:r>
            <a:r>
              <a:rPr lang="nl-NL" i="1" dirty="0" smtClean="0"/>
              <a:t>.</a:t>
            </a:r>
            <a:r>
              <a:rPr lang="nl-NL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nl-NL" i="1" dirty="0" smtClean="0"/>
              <a:t>.</a:t>
            </a:r>
            <a:endParaRPr lang="nl-NL" i="1" dirty="0"/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0513" y="404813"/>
            <a:ext cx="6937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8" y="379413"/>
            <a:ext cx="6397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nl-NL" smtClean="0"/>
          </a:p>
          <a:p>
            <a:pPr marL="0" indent="0" algn="ctr" eaLnBrk="1" hangingPunct="1">
              <a:buFont typeface="Arial" charset="0"/>
              <a:buNone/>
            </a:pPr>
            <a:r>
              <a:rPr lang="nl-NL" b="1" smtClean="0"/>
              <a:t>Huidige financiële situatie.</a:t>
            </a:r>
          </a:p>
          <a:p>
            <a:pPr marL="0" indent="0" algn="ctr" eaLnBrk="1" hangingPunct="1">
              <a:buFont typeface="Arial" charset="0"/>
              <a:buNone/>
            </a:pPr>
            <a:endParaRPr lang="nl-NL" b="1" smtClean="0"/>
          </a:p>
          <a:p>
            <a:pPr marL="0" indent="0" algn="ctr" eaLnBrk="1" hangingPunct="1">
              <a:buFont typeface="Arial" charset="0"/>
              <a:buNone/>
            </a:pPr>
            <a:r>
              <a:rPr lang="nl-NL" b="1" smtClean="0"/>
              <a:t>GEZOND</a:t>
            </a:r>
          </a:p>
          <a:p>
            <a:pPr marL="0" indent="0" algn="ctr" eaLnBrk="1" hangingPunct="1">
              <a:buFont typeface="Arial" charset="0"/>
              <a:buNone/>
            </a:pPr>
            <a:endParaRPr lang="nl-NL" b="1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sz="2400" i="1" smtClean="0">
                <a:solidFill>
                  <a:srgbClr val="FF0000"/>
                </a:solidFill>
              </a:rPr>
              <a:t>Kritisch blijven kijken naar besparingen op uitgaves zoals inkoop van (sport) middelen, energiegebruik, kosten K.N.V.B. etc.</a:t>
            </a:r>
            <a:endParaRPr lang="nl-NL" sz="2400" i="1" smtClean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nl-NL" i="1" dirty="0" smtClean="0"/>
              <a:t>Voetbalvereniging </a:t>
            </a:r>
            <a:r>
              <a:rPr lang="nl-NL" i="1" dirty="0" smtClean="0">
                <a:solidFill>
                  <a:srgbClr val="FF0000"/>
                </a:solidFill>
              </a:rPr>
              <a:t>R</a:t>
            </a:r>
            <a:r>
              <a:rPr lang="nl-NL" i="1" dirty="0" smtClean="0"/>
              <a:t>.</a:t>
            </a:r>
            <a:r>
              <a:rPr lang="nl-NL" i="1" dirty="0" smtClean="0">
                <a:solidFill>
                  <a:schemeClr val="bg1"/>
                </a:solidFill>
              </a:rPr>
              <a:t>W</a:t>
            </a:r>
            <a:r>
              <a:rPr lang="nl-NL" i="1" dirty="0" smtClean="0"/>
              <a:t>.</a:t>
            </a:r>
            <a:r>
              <a:rPr lang="nl-NL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nl-NL" i="1" dirty="0" smtClean="0"/>
              <a:t>.</a:t>
            </a:r>
            <a:endParaRPr lang="nl-NL" i="1" dirty="0"/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0513" y="404813"/>
            <a:ext cx="6937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8" y="379413"/>
            <a:ext cx="6397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nl-NL" altLang="nl-NL" smtClean="0"/>
          </a:p>
          <a:p>
            <a:pPr algn="ctr" eaLnBrk="1" hangingPunct="1">
              <a:buFont typeface="Arial" charset="0"/>
              <a:buNone/>
            </a:pPr>
            <a:endParaRPr lang="nl-NL" altLang="nl-NL" smtClean="0"/>
          </a:p>
          <a:p>
            <a:pPr algn="ctr" eaLnBrk="1" hangingPunct="1">
              <a:buFont typeface="Arial" charset="0"/>
              <a:buNone/>
            </a:pPr>
            <a:r>
              <a:rPr lang="nl-NL" altLang="nl-NL" smtClean="0"/>
              <a:t>WAAR WILLEN WE NAAR TOE IN</a:t>
            </a:r>
          </a:p>
          <a:p>
            <a:pPr algn="ctr" eaLnBrk="1" hangingPunct="1">
              <a:buFont typeface="Arial" charset="0"/>
              <a:buNone/>
            </a:pPr>
            <a:endParaRPr lang="nl-NL" altLang="nl-NL" sz="3600" b="1" smtClean="0"/>
          </a:p>
          <a:p>
            <a:pPr algn="ctr" eaLnBrk="1" hangingPunct="1">
              <a:buFont typeface="Arial" charset="0"/>
              <a:buNone/>
            </a:pPr>
            <a:r>
              <a:rPr lang="nl-NL" altLang="nl-NL" sz="3600" b="1" smtClean="0"/>
              <a:t>2018</a:t>
            </a:r>
          </a:p>
          <a:p>
            <a:pPr eaLnBrk="1" hangingPunct="1"/>
            <a:endParaRPr lang="nl-NL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nl-NL" i="1" dirty="0" smtClean="0"/>
              <a:t>Voetbalvereniging </a:t>
            </a:r>
            <a:r>
              <a:rPr lang="nl-NL" i="1" dirty="0" smtClean="0">
                <a:solidFill>
                  <a:srgbClr val="FF0000"/>
                </a:solidFill>
              </a:rPr>
              <a:t>R</a:t>
            </a:r>
            <a:r>
              <a:rPr lang="nl-NL" i="1" dirty="0" smtClean="0"/>
              <a:t>.</a:t>
            </a:r>
            <a:r>
              <a:rPr lang="nl-NL" i="1" dirty="0" smtClean="0">
                <a:solidFill>
                  <a:schemeClr val="bg1"/>
                </a:solidFill>
              </a:rPr>
              <a:t>W</a:t>
            </a:r>
            <a:r>
              <a:rPr lang="nl-NL" i="1" dirty="0" smtClean="0"/>
              <a:t>.</a:t>
            </a:r>
            <a:r>
              <a:rPr lang="nl-NL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nl-NL" i="1" dirty="0" smtClean="0"/>
              <a:t>.</a:t>
            </a:r>
            <a:endParaRPr lang="nl-NL" i="1" dirty="0"/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0513" y="404813"/>
            <a:ext cx="6937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8" y="379413"/>
            <a:ext cx="6397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nl-NL" i="1" dirty="0" smtClean="0"/>
              <a:t>Voetbalvereniging </a:t>
            </a:r>
            <a:r>
              <a:rPr lang="nl-NL" i="1" dirty="0" smtClean="0">
                <a:solidFill>
                  <a:srgbClr val="FF0000"/>
                </a:solidFill>
              </a:rPr>
              <a:t>R</a:t>
            </a:r>
            <a:r>
              <a:rPr lang="nl-NL" i="1" dirty="0" smtClean="0"/>
              <a:t>.</a:t>
            </a:r>
            <a:r>
              <a:rPr lang="nl-NL" i="1" dirty="0" smtClean="0">
                <a:solidFill>
                  <a:schemeClr val="bg1"/>
                </a:solidFill>
              </a:rPr>
              <a:t>W</a:t>
            </a:r>
            <a:r>
              <a:rPr lang="nl-NL" i="1" dirty="0" smtClean="0"/>
              <a:t>.</a:t>
            </a:r>
            <a:r>
              <a:rPr lang="nl-NL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nl-NL" i="1" dirty="0" smtClean="0"/>
              <a:t>.</a:t>
            </a:r>
            <a:endParaRPr lang="nl-NL" i="1" dirty="0"/>
          </a:p>
        </p:txBody>
      </p:sp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0513" y="404813"/>
            <a:ext cx="6937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8" y="379413"/>
            <a:ext cx="6397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37025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nl-NL" altLang="nl-NL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altLang="nl-NL" dirty="0" smtClean="0"/>
              <a:t>Ledenaantal :  MINIMAAL 700 leden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altLang="nl-NL" dirty="0" smtClean="0"/>
              <a:t>Leden behouden , overstap van junioren naar senioren voetbal aantrekkelijker maken.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altLang="nl-NL" dirty="0" smtClean="0"/>
              <a:t>Nieuwe aanwas op peil houden.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nl-NL" dirty="0"/>
              <a:t>De eensgezindheid van de club waarborgen.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nl-NL" dirty="0" err="1" smtClean="0">
                <a:cs typeface="Tahoma" charset="0"/>
              </a:rPr>
              <a:t>Prestatief</a:t>
            </a:r>
            <a:r>
              <a:rPr lang="en-US" altLang="nl-NL" dirty="0" smtClean="0">
                <a:cs typeface="Tahoma" charset="0"/>
              </a:rPr>
              <a:t> </a:t>
            </a:r>
            <a:r>
              <a:rPr lang="en-US" altLang="nl-NL" dirty="0" err="1" smtClean="0">
                <a:cs typeface="Tahoma" charset="0"/>
              </a:rPr>
              <a:t>en</a:t>
            </a:r>
            <a:r>
              <a:rPr lang="en-US" altLang="nl-NL" dirty="0" smtClean="0">
                <a:cs typeface="Tahoma" charset="0"/>
              </a:rPr>
              <a:t> </a:t>
            </a:r>
            <a:r>
              <a:rPr lang="en-US" altLang="nl-NL" dirty="0" err="1" smtClean="0">
                <a:cs typeface="Tahoma" charset="0"/>
              </a:rPr>
              <a:t>recreatief</a:t>
            </a:r>
            <a:r>
              <a:rPr lang="en-US" altLang="nl-NL" dirty="0" smtClean="0">
                <a:cs typeface="Tahoma" charset="0"/>
              </a:rPr>
              <a:t> </a:t>
            </a:r>
            <a:r>
              <a:rPr lang="en-US" altLang="nl-NL" dirty="0" err="1" smtClean="0">
                <a:cs typeface="Tahoma" charset="0"/>
              </a:rPr>
              <a:t>voetballen</a:t>
            </a:r>
            <a:r>
              <a:rPr lang="en-US" altLang="nl-NL" dirty="0" smtClean="0">
                <a:cs typeface="Tahoma" charset="0"/>
              </a:rPr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nl-NL" dirty="0" smtClean="0">
                <a:cs typeface="Tahoma" charset="0"/>
              </a:rPr>
              <a:t>Sport </a:t>
            </a:r>
            <a:r>
              <a:rPr lang="en-US" altLang="nl-NL" dirty="0" err="1" smtClean="0">
                <a:cs typeface="Tahoma" charset="0"/>
              </a:rPr>
              <a:t>en</a:t>
            </a:r>
            <a:r>
              <a:rPr lang="en-US" altLang="nl-NL" dirty="0" smtClean="0">
                <a:cs typeface="Tahoma" charset="0"/>
              </a:rPr>
              <a:t> </a:t>
            </a:r>
            <a:r>
              <a:rPr lang="en-US" altLang="nl-NL" dirty="0" err="1" smtClean="0">
                <a:cs typeface="Tahoma" charset="0"/>
              </a:rPr>
              <a:t>gezelligheid</a:t>
            </a:r>
            <a:r>
              <a:rPr lang="en-US" altLang="nl-NL" dirty="0" smtClean="0">
                <a:cs typeface="Tahoma" charset="0"/>
              </a:rPr>
              <a:t> </a:t>
            </a:r>
            <a:r>
              <a:rPr lang="en-US" altLang="nl-NL" dirty="0" err="1" smtClean="0">
                <a:cs typeface="Tahoma" charset="0"/>
              </a:rPr>
              <a:t>samen</a:t>
            </a:r>
            <a:r>
              <a:rPr lang="en-US" altLang="nl-NL" dirty="0" smtClean="0">
                <a:cs typeface="Tahoma" charset="0"/>
              </a:rPr>
              <a:t> </a:t>
            </a:r>
            <a:r>
              <a:rPr lang="en-US" altLang="nl-NL" dirty="0" err="1" smtClean="0">
                <a:cs typeface="Tahoma" charset="0"/>
              </a:rPr>
              <a:t>laten</a:t>
            </a:r>
            <a:r>
              <a:rPr lang="en-US" altLang="nl-NL" dirty="0" smtClean="0">
                <a:cs typeface="Tahoma" charset="0"/>
              </a:rPr>
              <a:t> </a:t>
            </a:r>
            <a:r>
              <a:rPr lang="en-US" altLang="nl-NL" dirty="0" err="1" smtClean="0">
                <a:cs typeface="Tahoma" charset="0"/>
              </a:rPr>
              <a:t>gaan</a:t>
            </a:r>
            <a:r>
              <a:rPr lang="en-US" altLang="nl-NL" dirty="0" smtClean="0">
                <a:cs typeface="Tahoma" charset="0"/>
              </a:rPr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nl-NL" altLang="nl-NL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nl-NL" alt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nl-NL" i="1" dirty="0" smtClean="0"/>
              <a:t>Voetbalvereniging </a:t>
            </a:r>
            <a:r>
              <a:rPr lang="nl-NL" i="1" dirty="0" smtClean="0">
                <a:solidFill>
                  <a:srgbClr val="FF0000"/>
                </a:solidFill>
              </a:rPr>
              <a:t>R</a:t>
            </a:r>
            <a:r>
              <a:rPr lang="nl-NL" i="1" dirty="0" smtClean="0"/>
              <a:t>.</a:t>
            </a:r>
            <a:r>
              <a:rPr lang="nl-NL" i="1" dirty="0" smtClean="0">
                <a:solidFill>
                  <a:schemeClr val="bg1"/>
                </a:solidFill>
              </a:rPr>
              <a:t>W</a:t>
            </a:r>
            <a:r>
              <a:rPr lang="nl-NL" i="1" dirty="0" smtClean="0"/>
              <a:t>.</a:t>
            </a:r>
            <a:r>
              <a:rPr lang="nl-NL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nl-NL" i="1" dirty="0" smtClean="0"/>
              <a:t>.</a:t>
            </a:r>
            <a:endParaRPr lang="nl-NL" i="1" dirty="0"/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0513" y="404813"/>
            <a:ext cx="6937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8" y="379413"/>
            <a:ext cx="6397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RWB1 </a:t>
            </a:r>
            <a:r>
              <a:rPr lang="en-US" dirty="0" err="1" smtClean="0"/>
              <a:t>stabiele</a:t>
            </a:r>
            <a:r>
              <a:rPr lang="en-US" dirty="0" smtClean="0"/>
              <a:t> 3e </a:t>
            </a:r>
            <a:r>
              <a:rPr lang="en-US" dirty="0" err="1" smtClean="0"/>
              <a:t>klasser</a:t>
            </a:r>
            <a:r>
              <a:rPr lang="en-US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jeugd</a:t>
            </a:r>
            <a:r>
              <a:rPr lang="en-US" dirty="0" smtClean="0"/>
              <a:t> </a:t>
            </a:r>
            <a:r>
              <a:rPr lang="en-US" dirty="0" err="1" smtClean="0"/>
              <a:t>selectie</a:t>
            </a:r>
            <a:r>
              <a:rPr lang="en-US" dirty="0" smtClean="0"/>
              <a:t> </a:t>
            </a:r>
            <a:r>
              <a:rPr lang="en-US" dirty="0" err="1" smtClean="0"/>
              <a:t>elftallen</a:t>
            </a:r>
            <a:r>
              <a:rPr lang="en-US" dirty="0" smtClean="0"/>
              <a:t> </a:t>
            </a:r>
            <a:r>
              <a:rPr lang="en-US" i="1" dirty="0" err="1" smtClean="0"/>
              <a:t>minimaal</a:t>
            </a:r>
            <a:r>
              <a:rPr lang="en-US" dirty="0" smtClean="0"/>
              <a:t> 1e </a:t>
            </a:r>
            <a:r>
              <a:rPr lang="en-US" dirty="0" err="1" smtClean="0"/>
              <a:t>klasse</a:t>
            </a:r>
            <a:r>
              <a:rPr lang="en-US" dirty="0" smtClean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b="1" dirty="0" smtClean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b="1" dirty="0" smtClean="0"/>
              <a:t>Vrijwilligers</a:t>
            </a:r>
            <a:r>
              <a:rPr lang="nl-NL" b="1" dirty="0"/>
              <a:t>.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i="1" dirty="0"/>
              <a:t>Aantal vrijwilligers continueren / uitbreiden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dirty="0" smtClean="0"/>
              <a:t>Waardering voor vrijwilligers bevorderen.  </a:t>
            </a:r>
            <a:endParaRPr lang="nl-NL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dirty="0"/>
              <a:t>Goede  communicatie.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nl-NL" dirty="0"/>
              <a:t>Uniforme afspraken met haar vrijwilligers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dirty="0"/>
              <a:t>   omtrent vergoedingen.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nl-NL" i="1" dirty="0" smtClean="0"/>
              <a:t>Voetbalvereniging </a:t>
            </a:r>
            <a:r>
              <a:rPr lang="nl-NL" i="1" dirty="0" smtClean="0">
                <a:solidFill>
                  <a:srgbClr val="FF0000"/>
                </a:solidFill>
              </a:rPr>
              <a:t>R</a:t>
            </a:r>
            <a:r>
              <a:rPr lang="nl-NL" i="1" dirty="0" smtClean="0"/>
              <a:t>.</a:t>
            </a:r>
            <a:r>
              <a:rPr lang="nl-NL" i="1" dirty="0" smtClean="0">
                <a:solidFill>
                  <a:schemeClr val="bg1"/>
                </a:solidFill>
              </a:rPr>
              <a:t>W</a:t>
            </a:r>
            <a:r>
              <a:rPr lang="nl-NL" i="1" dirty="0" smtClean="0"/>
              <a:t>.</a:t>
            </a:r>
            <a:r>
              <a:rPr lang="nl-NL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nl-NL" i="1" dirty="0" smtClean="0"/>
              <a:t>.</a:t>
            </a:r>
            <a:endParaRPr lang="nl-NL" i="1" dirty="0"/>
          </a:p>
        </p:txBody>
      </p:sp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0513" y="404813"/>
            <a:ext cx="6937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8" y="379413"/>
            <a:ext cx="6397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err="1" smtClean="0"/>
              <a:t>Vrijwilligers</a:t>
            </a:r>
            <a:r>
              <a:rPr lang="en-US" b="1" dirty="0"/>
              <a:t>.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i="1" dirty="0" smtClean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dirty="0" err="1" smtClean="0"/>
              <a:t>Stimulatie</a:t>
            </a:r>
            <a:r>
              <a:rPr lang="en-US" i="1" dirty="0" smtClean="0"/>
              <a:t> </a:t>
            </a:r>
            <a:r>
              <a:rPr lang="en-US" i="1" dirty="0" err="1"/>
              <a:t>jeugd</a:t>
            </a:r>
            <a:r>
              <a:rPr lang="en-US" i="1" dirty="0"/>
              <a:t> (A/B) m.b.t. </a:t>
            </a:r>
            <a:r>
              <a:rPr lang="en-US" i="1" dirty="0" err="1"/>
              <a:t>inzet</a:t>
            </a:r>
            <a:r>
              <a:rPr lang="en-US" i="1" dirty="0"/>
              <a:t> </a:t>
            </a:r>
            <a:r>
              <a:rPr lang="en-US" i="1" dirty="0" err="1"/>
              <a:t>bij</a:t>
            </a:r>
            <a:r>
              <a:rPr lang="en-US" i="1" dirty="0"/>
              <a:t> </a:t>
            </a:r>
            <a:r>
              <a:rPr lang="en-US" i="1" dirty="0" err="1"/>
              <a:t>pupillen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taak</a:t>
            </a:r>
            <a:r>
              <a:rPr lang="en-US" dirty="0"/>
              <a:t> </a:t>
            </a:r>
            <a:r>
              <a:rPr lang="en-US" dirty="0" err="1"/>
              <a:t>jeugdcommissie</a:t>
            </a:r>
            <a:r>
              <a:rPr lang="en-US" dirty="0"/>
              <a:t>)</a:t>
            </a:r>
            <a:r>
              <a:rPr lang="en-US" i="1" dirty="0"/>
              <a:t>: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dirty="0"/>
              <a:t>Trainer, </a:t>
            </a:r>
            <a:r>
              <a:rPr lang="en-US" i="1" dirty="0" err="1"/>
              <a:t>leider</a:t>
            </a:r>
            <a:r>
              <a:rPr lang="en-US" i="1" dirty="0"/>
              <a:t>, </a:t>
            </a:r>
            <a:r>
              <a:rPr lang="en-US" i="1" dirty="0" err="1"/>
              <a:t>scheidsrechter</a:t>
            </a:r>
            <a:r>
              <a:rPr lang="en-US" i="1" dirty="0"/>
              <a:t>.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err="1"/>
              <a:t>Jeugdparticipatie</a:t>
            </a:r>
            <a:r>
              <a:rPr lang="en-US" b="1" dirty="0"/>
              <a:t> !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nl-NL" i="1" dirty="0" smtClean="0"/>
              <a:t>Voetbalvereniging </a:t>
            </a:r>
            <a:r>
              <a:rPr lang="nl-NL" i="1" dirty="0" smtClean="0">
                <a:solidFill>
                  <a:srgbClr val="FF0000"/>
                </a:solidFill>
              </a:rPr>
              <a:t>R</a:t>
            </a:r>
            <a:r>
              <a:rPr lang="nl-NL" i="1" dirty="0" smtClean="0"/>
              <a:t>.</a:t>
            </a:r>
            <a:r>
              <a:rPr lang="nl-NL" i="1" dirty="0" smtClean="0">
                <a:solidFill>
                  <a:schemeClr val="bg1"/>
                </a:solidFill>
              </a:rPr>
              <a:t>W</a:t>
            </a:r>
            <a:r>
              <a:rPr lang="nl-NL" i="1" dirty="0" smtClean="0"/>
              <a:t>.</a:t>
            </a:r>
            <a:r>
              <a:rPr lang="nl-NL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nl-NL" i="1" dirty="0" smtClean="0"/>
              <a:t>.</a:t>
            </a:r>
            <a:endParaRPr lang="nl-NL" i="1" dirty="0"/>
          </a:p>
        </p:txBody>
      </p:sp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0513" y="404813"/>
            <a:ext cx="6937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8" y="379413"/>
            <a:ext cx="6397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305</Words>
  <Application>Microsoft Office PowerPoint</Application>
  <PresentationFormat>Diavoorstelling (4:3)</PresentationFormat>
  <Paragraphs>127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Ontwerpsjabloon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Tahoma</vt:lpstr>
      <vt:lpstr>Office Theme</vt:lpstr>
      <vt:lpstr>Voetbalvereniging R.W.B.    </vt:lpstr>
      <vt:lpstr>Voetbalvereniging R.W.B.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OEM</dc:creator>
  <cp:lastModifiedBy>Bas</cp:lastModifiedBy>
  <cp:revision>30</cp:revision>
  <dcterms:created xsi:type="dcterms:W3CDTF">2014-10-14T16:54:14Z</dcterms:created>
  <dcterms:modified xsi:type="dcterms:W3CDTF">2014-10-24T21:15:01Z</dcterms:modified>
</cp:coreProperties>
</file>